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
  </p:notesMasterIdLst>
  <p:sldIdLst>
    <p:sldId id="256"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DACBC7-1611-4F3D-8E44-18752F223196}" v="4" dt="2026-07-24T07:47:01.9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34"/>
    <p:restoredTop sz="65012" autoAdjust="0"/>
  </p:normalViewPr>
  <p:slideViewPr>
    <p:cSldViewPr snapToGrid="0">
      <p:cViewPr varScale="1">
        <p:scale>
          <a:sx n="72" d="100"/>
          <a:sy n="72" d="100"/>
        </p:scale>
        <p:origin x="198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Weston" userId="bad0965c-4715-4249-b7eb-19f2efe7326e" providerId="ADAL" clId="{A42FB04A-C66D-4CC5-8588-7217E32AC7CC}"/>
    <pc:docChg chg="custSel mod modSld modMainMaster">
      <pc:chgData name="Louise Weston" userId="bad0965c-4715-4249-b7eb-19f2efe7326e" providerId="ADAL" clId="{A42FB04A-C66D-4CC5-8588-7217E32AC7CC}" dt="2026-07-24T08:09:54.654" v="193" actId="20577"/>
      <pc:docMkLst>
        <pc:docMk/>
      </pc:docMkLst>
      <pc:sldChg chg="modNotesTx">
        <pc:chgData name="Louise Weston" userId="bad0965c-4715-4249-b7eb-19f2efe7326e" providerId="ADAL" clId="{A42FB04A-C66D-4CC5-8588-7217E32AC7CC}" dt="2026-07-24T08:09:54.654" v="193" actId="20577"/>
        <pc:sldMkLst>
          <pc:docMk/>
          <pc:sldMk cId="3138268747" sldId="256"/>
        </pc:sldMkLst>
      </pc:sldChg>
      <pc:sldMasterChg chg="addSp mod">
        <pc:chgData name="Louise Weston" userId="bad0965c-4715-4249-b7eb-19f2efe7326e" providerId="ADAL" clId="{A42FB04A-C66D-4CC5-8588-7217E32AC7CC}" dt="2026-07-24T07:46:16.900" v="2" actId="33475"/>
        <pc:sldMasterMkLst>
          <pc:docMk/>
          <pc:sldMasterMk cId="364973574" sldId="2147483648"/>
        </pc:sldMasterMkLst>
        <pc:spChg chg="add">
          <ac:chgData name="Louise Weston" userId="bad0965c-4715-4249-b7eb-19f2efe7326e" providerId="ADAL" clId="{A42FB04A-C66D-4CC5-8588-7217E32AC7CC}" dt="2026-07-24T07:46:16.900" v="2" actId="33475"/>
          <ac:spMkLst>
            <pc:docMk/>
            <pc:sldMasterMk cId="364973574" sldId="2147483648"/>
            <ac:spMk id="8" creationId="{ED4FD981-3AF2-5C07-B4A3-113E5B1A21AC}"/>
          </ac:spMkLst>
        </pc:sp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FA9DF4-BF89-46E4-A94A-B6ED472EB40E}" type="datetimeFigureOut">
              <a:rPr lang="en-GB" smtClean="0"/>
              <a:t>24/07/2026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4E4C29-7B1B-4A4C-963F-53661764371F}" type="slidenum">
              <a:rPr lang="en-GB" smtClean="0"/>
              <a:t>‹#›</a:t>
            </a:fld>
            <a:endParaRPr lang="en-GB"/>
          </a:p>
        </p:txBody>
      </p:sp>
    </p:spTree>
    <p:extLst>
      <p:ext uri="{BB962C8B-B14F-4D97-AF65-F5344CB8AC3E}">
        <p14:creationId xmlns:p14="http://schemas.microsoft.com/office/powerpoint/2010/main" val="33997017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t"/>
            <a:r>
              <a:rPr lang="en-GB" sz="1200" b="0" i="0" kern="1200" dirty="0">
                <a:solidFill>
                  <a:schemeClr val="tx1"/>
                </a:solidFill>
                <a:effectLst/>
                <a:latin typeface="+mn-lt"/>
                <a:ea typeface="+mn-ea"/>
                <a:cs typeface="+mn-cs"/>
              </a:rPr>
              <a:t>Escalators are a great way to help lots of people move around busy stations quickly and easily. </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Every day, thousands of people use them safely. However, because escalators have moving steps and small gaps between parts, it's important to use them carefully. Sometimes, shoes, feet or other items can become trapped if people stand too close to the sides or aren't paying attention while riding.</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Across our stations, there have been several accidents on our escalators in recent years. Most people travel safely every day, but these accidents remind us why it's important to know how to use escalators correctly. That's why we're sharing three easy steps that everyone can remember and follow.</a:t>
            </a:r>
          </a:p>
          <a:p>
            <a:pPr fontAlgn="t"/>
            <a:endParaRPr lang="en-GB" sz="1200" b="0" i="0" kern="1200" dirty="0">
              <a:solidFill>
                <a:schemeClr val="tx1"/>
              </a:solidFill>
              <a:effectLst/>
              <a:latin typeface="+mn-lt"/>
              <a:ea typeface="+mn-ea"/>
              <a:cs typeface="+mn-cs"/>
            </a:endParaRPr>
          </a:p>
          <a:p>
            <a:pPr fontAlgn="t"/>
            <a:r>
              <a:rPr lang="en-GB" sz="1200" b="1" i="0" kern="1200" dirty="0">
                <a:solidFill>
                  <a:schemeClr val="tx1"/>
                </a:solidFill>
                <a:effectLst/>
                <a:latin typeface="+mn-lt"/>
                <a:ea typeface="+mn-ea"/>
                <a:cs typeface="+mn-cs"/>
              </a:rPr>
              <a:t>Step 1: Hold tight.</a:t>
            </a:r>
            <a:r>
              <a:rPr lang="en-GB" sz="1200" b="0" i="0" kern="1200" dirty="0">
                <a:solidFill>
                  <a:schemeClr val="tx1"/>
                </a:solidFill>
                <a:effectLst/>
                <a:latin typeface="+mn-lt"/>
                <a:ea typeface="+mn-ea"/>
                <a:cs typeface="+mn-cs"/>
              </a:rPr>
              <a:t> Hold the handrail while you're riding the escalator. This helps you keep your balance.</a:t>
            </a:r>
          </a:p>
          <a:p>
            <a:pPr fontAlgn="t"/>
            <a:r>
              <a:rPr lang="en-GB" sz="1200" b="1" i="0" kern="1200" dirty="0">
                <a:solidFill>
                  <a:schemeClr val="tx1"/>
                </a:solidFill>
                <a:effectLst/>
                <a:latin typeface="+mn-lt"/>
                <a:ea typeface="+mn-ea"/>
                <a:cs typeface="+mn-cs"/>
              </a:rPr>
              <a:t>Step 2: Stand away from the sides.</a:t>
            </a:r>
            <a:r>
              <a:rPr lang="en-GB" sz="1200" b="0" i="0" kern="1200" dirty="0">
                <a:solidFill>
                  <a:schemeClr val="tx1"/>
                </a:solidFill>
                <a:effectLst/>
                <a:latin typeface="+mn-lt"/>
                <a:ea typeface="+mn-ea"/>
                <a:cs typeface="+mn-cs"/>
              </a:rPr>
              <a:t> Keep your feet in the middle of the step and away from the sides and brushers of the escalator. This helps make sure your shoes and feet stay clear of moving parts and don’t get caught.</a:t>
            </a:r>
          </a:p>
          <a:p>
            <a:pPr fontAlgn="t"/>
            <a:r>
              <a:rPr lang="en-GB" sz="1200" b="1" i="0" kern="1200" dirty="0">
                <a:solidFill>
                  <a:schemeClr val="tx1"/>
                </a:solidFill>
                <a:effectLst/>
                <a:latin typeface="+mn-lt"/>
                <a:ea typeface="+mn-ea"/>
                <a:cs typeface="+mn-cs"/>
              </a:rPr>
              <a:t>Step 3: Take a big step off.</a:t>
            </a:r>
            <a:r>
              <a:rPr lang="en-GB" sz="1200" b="0" i="0" kern="1200" dirty="0">
                <a:solidFill>
                  <a:schemeClr val="tx1"/>
                </a:solidFill>
                <a:effectLst/>
                <a:latin typeface="+mn-lt"/>
                <a:ea typeface="+mn-ea"/>
                <a:cs typeface="+mn-cs"/>
              </a:rPr>
              <a:t> When you reach the end, look ahead and step off confidently. Don't stop at the top or bottom, as other people will be stepping off behind you.</a:t>
            </a: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By remembering these three simple steps, you can help make every escalator journey safe and enjoyable. So, remember:</a:t>
            </a:r>
          </a:p>
          <a:p>
            <a:pPr fontAlgn="t"/>
            <a:r>
              <a:rPr lang="en-GB" sz="1200" b="1" i="0" kern="1200" dirty="0">
                <a:solidFill>
                  <a:schemeClr val="tx1"/>
                </a:solidFill>
                <a:effectLst/>
                <a:latin typeface="+mn-lt"/>
                <a:ea typeface="+mn-ea"/>
                <a:cs typeface="+mn-cs"/>
              </a:rPr>
              <a:t>Hold tight. Stand away from the sides. Take a big step off.</a:t>
            </a:r>
            <a:endParaRPr lang="en-GB" sz="1200" b="0" i="0" kern="1200" dirty="0">
              <a:solidFill>
                <a:schemeClr val="tx1"/>
              </a:solidFill>
              <a:effectLst/>
              <a:latin typeface="+mn-lt"/>
              <a:ea typeface="+mn-ea"/>
              <a:cs typeface="+mn-cs"/>
            </a:endParaRPr>
          </a:p>
          <a:p>
            <a:pPr fontAlgn="t"/>
            <a:endParaRPr lang="en-GB" sz="1200" b="0" i="0" kern="1200" dirty="0">
              <a:solidFill>
                <a:schemeClr val="tx1"/>
              </a:solidFill>
              <a:effectLst/>
              <a:latin typeface="+mn-lt"/>
              <a:ea typeface="+mn-ea"/>
              <a:cs typeface="+mn-cs"/>
            </a:endParaRPr>
          </a:p>
          <a:p>
            <a:pPr fontAlgn="t"/>
            <a:r>
              <a:rPr lang="en-GB" sz="1200" b="0" i="0" kern="1200" dirty="0">
                <a:solidFill>
                  <a:schemeClr val="tx1"/>
                </a:solidFill>
                <a:effectLst/>
                <a:latin typeface="+mn-lt"/>
                <a:ea typeface="+mn-ea"/>
                <a:cs typeface="+mn-cs"/>
              </a:rPr>
              <a:t>That's all it takes to ride an escalator like a pro. </a:t>
            </a:r>
            <a:endParaRPr lang="en-GB" dirty="0"/>
          </a:p>
        </p:txBody>
      </p:sp>
      <p:sp>
        <p:nvSpPr>
          <p:cNvPr id="4" name="Slide Number Placeholder 3"/>
          <p:cNvSpPr>
            <a:spLocks noGrp="1"/>
          </p:cNvSpPr>
          <p:nvPr>
            <p:ph type="sldNum" sz="quarter" idx="5"/>
          </p:nvPr>
        </p:nvSpPr>
        <p:spPr/>
        <p:txBody>
          <a:bodyPr/>
          <a:lstStyle/>
          <a:p>
            <a:fld id="{C14E4C29-7B1B-4A4C-963F-53661764371F}" type="slidenum">
              <a:rPr lang="en-GB" smtClean="0"/>
              <a:t>1</a:t>
            </a:fld>
            <a:endParaRPr lang="en-GB"/>
          </a:p>
        </p:txBody>
      </p:sp>
    </p:spTree>
    <p:extLst>
      <p:ext uri="{BB962C8B-B14F-4D97-AF65-F5344CB8AC3E}">
        <p14:creationId xmlns:p14="http://schemas.microsoft.com/office/powerpoint/2010/main" val="1043866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C0E67-939D-2273-4E60-2D9482A85EA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7E04EF7-462C-E007-4193-E9EC5E599F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3B1353A-9F5A-D879-CF2C-92C0B5E42FD9}"/>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550170C2-9662-64F8-56FA-DFE216926DB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027BD4-1D38-C6E2-5628-20598DCBAE05}"/>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2732981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FAD30-F3F6-8AAE-CCDD-A1FFAF0DD76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A9CE654B-2CCC-A3F6-C80E-506D02DFA2B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0082F8F-28BD-F5E9-34EC-95D03D11D6F8}"/>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4CE4C403-3D7A-9CC9-856C-6EC59DA425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71B7D0-27E7-989C-F8CB-77827D633CD6}"/>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4100691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480EEF-AA40-4DDA-1DE1-08B1056F325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13B4967-CDD5-37B8-467F-8C4C58A1AC5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C4DB458-B74A-A42F-B0E4-8AD89BBD1C3D}"/>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6CF0A539-7D53-3306-CABB-8CDD3A2FAA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223EF2-933F-C175-76BE-143946010EF8}"/>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307521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AE92F-357A-D310-1B49-492CAE5A952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D202197-B818-6E08-DCF4-2C0436510D5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DC8579A-14FD-0B3A-9187-F9FC019C1E22}"/>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FC844665-6AD9-289B-8E17-CF678C64F2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F4E6C0-F741-E7B1-7EE3-926680F05E66}"/>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945326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23AFB-AAC6-D2A5-C25E-D51E6D9B2D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A840E770-6572-9328-C681-7286075EEC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383D236-A2C3-002D-51BC-04E3A83B19D6}"/>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E5BCB1EE-1BDD-0499-DE97-79CBD5FC564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41C76E-7E3D-026A-C518-E39556EFB3C8}"/>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2629216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E0D58-E4A7-2A5B-BDB0-A4BC349FFA27}"/>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0E21BD1-F7B2-AA4A-428C-1D8EBC4A0D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0CA12082-ADBB-59A1-CED2-0B981183A3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501B898B-872E-B99D-47A8-5EC5E38CC26B}"/>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6" name="Footer Placeholder 5">
            <a:extLst>
              <a:ext uri="{FF2B5EF4-FFF2-40B4-BE49-F238E27FC236}">
                <a16:creationId xmlns:a16="http://schemas.microsoft.com/office/drawing/2014/main" id="{01CB4F73-F1CC-A2A3-0D2D-6EAC9AE4B1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E6A161-952D-D52F-63A2-BEBE2957D150}"/>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3285477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148D-D64E-62CF-65DA-80A970BFDC3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C3A2084-577A-6CB4-F839-FE8F92DC84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2EBDB2-8096-FE87-36CC-DDA35FDFC15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DCFBAF73-9AA5-CC82-979A-86C2114626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EBCB4AE3-F2A6-002C-C0CD-98A818937D2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A119C69F-93C8-7BED-FFF0-78B155E18A42}"/>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8" name="Footer Placeholder 7">
            <a:extLst>
              <a:ext uri="{FF2B5EF4-FFF2-40B4-BE49-F238E27FC236}">
                <a16:creationId xmlns:a16="http://schemas.microsoft.com/office/drawing/2014/main" id="{6EBF96F2-4026-E2B2-8BF8-B12C70392C0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D9516B-66CC-62FB-5B5B-6FFCB648D8CA}"/>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991866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CB65-5505-CA9F-CD6F-14BDC17E1F57}"/>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86901A7-727C-EACC-0C54-604D23E50668}"/>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4" name="Footer Placeholder 3">
            <a:extLst>
              <a:ext uri="{FF2B5EF4-FFF2-40B4-BE49-F238E27FC236}">
                <a16:creationId xmlns:a16="http://schemas.microsoft.com/office/drawing/2014/main" id="{983539F9-9CC6-047C-5A70-1E3B43DBB51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06DE288-1C3E-D801-9C57-1F892DFC0D0F}"/>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1783905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364FA60-34A9-8C71-6F80-5D10E3CFE84D}"/>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3" name="Footer Placeholder 2">
            <a:extLst>
              <a:ext uri="{FF2B5EF4-FFF2-40B4-BE49-F238E27FC236}">
                <a16:creationId xmlns:a16="http://schemas.microsoft.com/office/drawing/2014/main" id="{A8E70796-9334-9293-FA6D-ABF923BF140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2484D4-0E0A-F8E0-69B7-54E4FF00E289}"/>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1252214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EAD4-EF1E-0D4A-0B2D-782FF842E4A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AC70A17E-F957-D472-81D4-D83B19BF2C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EDEA375C-4C5D-0AA0-C8F2-2E9C3E2ED1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3F100F2-8151-4280-DE63-6E2253407D41}"/>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6" name="Footer Placeholder 5">
            <a:extLst>
              <a:ext uri="{FF2B5EF4-FFF2-40B4-BE49-F238E27FC236}">
                <a16:creationId xmlns:a16="http://schemas.microsoft.com/office/drawing/2014/main" id="{5B745EBD-7BB1-AFE4-75B6-7F3DBB2534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9BD624-7DD3-50DC-68CC-6AC3CD8551BF}"/>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4138985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15E52-8D85-8159-2AD2-B556D0080D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7174DA88-B589-799F-4A21-F9B3AFF25BA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F9731D7-DD90-0E66-BA37-FD149B44DB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A4B659-17BB-5676-E190-02EB203CBAEA}"/>
              </a:ext>
            </a:extLst>
          </p:cNvPr>
          <p:cNvSpPr>
            <a:spLocks noGrp="1"/>
          </p:cNvSpPr>
          <p:nvPr>
            <p:ph type="dt" sz="half" idx="10"/>
          </p:nvPr>
        </p:nvSpPr>
        <p:spPr/>
        <p:txBody>
          <a:bodyPr/>
          <a:lstStyle/>
          <a:p>
            <a:fld id="{E006E6B7-39ED-C343-94B4-2FB36DBED283}" type="datetimeFigureOut">
              <a:rPr lang="en-GB" smtClean="0"/>
              <a:t>24/07/2026</a:t>
            </a:fld>
            <a:endParaRPr lang="en-GB"/>
          </a:p>
        </p:txBody>
      </p:sp>
      <p:sp>
        <p:nvSpPr>
          <p:cNvPr id="6" name="Footer Placeholder 5">
            <a:extLst>
              <a:ext uri="{FF2B5EF4-FFF2-40B4-BE49-F238E27FC236}">
                <a16:creationId xmlns:a16="http://schemas.microsoft.com/office/drawing/2014/main" id="{0D113A48-5464-BCF3-D845-A19D65B1A7E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BC374DB-653C-8553-818C-F759FE0D937A}"/>
              </a:ext>
            </a:extLst>
          </p:cNvPr>
          <p:cNvSpPr>
            <a:spLocks noGrp="1"/>
          </p:cNvSpPr>
          <p:nvPr>
            <p:ph type="sldNum" sz="quarter" idx="12"/>
          </p:nvPr>
        </p:nvSpPr>
        <p:spPr/>
        <p:txBody>
          <a:bodyPr/>
          <a:lstStyle/>
          <a:p>
            <a:fld id="{9BB7E31C-BB34-2948-9D41-4CD17499240B}" type="slidenum">
              <a:rPr lang="en-GB" smtClean="0"/>
              <a:t>‹#›</a:t>
            </a:fld>
            <a:endParaRPr lang="en-GB"/>
          </a:p>
        </p:txBody>
      </p:sp>
    </p:spTree>
    <p:extLst>
      <p:ext uri="{BB962C8B-B14F-4D97-AF65-F5344CB8AC3E}">
        <p14:creationId xmlns:p14="http://schemas.microsoft.com/office/powerpoint/2010/main" val="41083509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CD428B-C72A-F51F-C8E2-B05F730F55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AB983A2E-4853-48AC-0420-54A20792FB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0A24DE1-C9C2-589B-94CC-DA1B8DCCB2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06E6B7-39ED-C343-94B4-2FB36DBED283}" type="datetimeFigureOut">
              <a:rPr lang="en-GB" smtClean="0"/>
              <a:t>24/07/2026</a:t>
            </a:fld>
            <a:endParaRPr lang="en-GB"/>
          </a:p>
        </p:txBody>
      </p:sp>
      <p:sp>
        <p:nvSpPr>
          <p:cNvPr id="5" name="Footer Placeholder 4">
            <a:extLst>
              <a:ext uri="{FF2B5EF4-FFF2-40B4-BE49-F238E27FC236}">
                <a16:creationId xmlns:a16="http://schemas.microsoft.com/office/drawing/2014/main" id="{F4899311-F0B1-329B-1BB9-A657C6FC33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5ABC541A-AE9A-B2F1-3AEF-B7F49629D9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BB7E31C-BB34-2948-9D41-4CD17499240B}" type="slidenum">
              <a:rPr lang="en-GB" smtClean="0"/>
              <a:t>‹#›</a:t>
            </a:fld>
            <a:endParaRPr lang="en-GB"/>
          </a:p>
        </p:txBody>
      </p:sp>
      <p:sp>
        <p:nvSpPr>
          <p:cNvPr id="8" name="TextBox 7">
            <a:extLst>
              <a:ext uri="{FF2B5EF4-FFF2-40B4-BE49-F238E27FC236}">
                <a16:creationId xmlns:a16="http://schemas.microsoft.com/office/drawing/2014/main" id="{ED4FD981-3AF2-5C07-B4A3-113E5B1A21AC}"/>
              </a:ext>
            </a:extLst>
          </p:cNvPr>
          <p:cNvSpPr txBox="1"/>
          <p:nvPr userDrawn="1">
            <p:extLst>
              <p:ext uri="{1162E1C5-73C7-4A58-AE30-91384D911F3F}">
                <p184:classification xmlns:p184="http://schemas.microsoft.com/office/powerpoint/2018/4/main" val="hdr"/>
              </p:ext>
            </p:extLst>
          </p:nvPr>
        </p:nvSpPr>
        <p:spPr>
          <a:xfrm>
            <a:off x="5836412" y="190500"/>
            <a:ext cx="544513" cy="152400"/>
          </a:xfrm>
          <a:prstGeom prst="rect">
            <a:avLst/>
          </a:prstGeom>
        </p:spPr>
        <p:txBody>
          <a:bodyPr horzOverflow="overflow" lIns="0" tIns="0" rIns="0" bIns="0">
            <a:spAutoFit/>
          </a:bodyPr>
          <a:lstStyle/>
          <a:p>
            <a:pPr algn="l"/>
            <a:r>
              <a:rPr lang="en-GB" sz="10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3649735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 School_3840x2160px">
            <a:hlinkClick r:id="" action="ppaction://media"/>
            <a:extLst>
              <a:ext uri="{FF2B5EF4-FFF2-40B4-BE49-F238E27FC236}">
                <a16:creationId xmlns:a16="http://schemas.microsoft.com/office/drawing/2014/main" id="{60D79A54-ECC9-9773-6D3A-191C4E09FF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38" y="4763"/>
            <a:ext cx="12192000" cy="6858000"/>
          </a:xfrm>
          <a:prstGeom prst="rect">
            <a:avLst/>
          </a:prstGeom>
        </p:spPr>
      </p:pic>
      <p:sp>
        <p:nvSpPr>
          <p:cNvPr id="4" name="TextBox 3">
            <a:extLst>
              <a:ext uri="{FF2B5EF4-FFF2-40B4-BE49-F238E27FC236}">
                <a16:creationId xmlns:a16="http://schemas.microsoft.com/office/drawing/2014/main" id="{EB5FA7EA-9597-A14F-1E9C-E28DB9CBA454}"/>
              </a:ext>
            </a:extLst>
          </p:cNvPr>
          <p:cNvSpPr txBox="1"/>
          <p:nvPr/>
        </p:nvSpPr>
        <p:spPr>
          <a:xfrm>
            <a:off x="704382" y="851831"/>
            <a:ext cx="2871107" cy="2243691"/>
          </a:xfrm>
          <a:prstGeom prst="rect">
            <a:avLst/>
          </a:prstGeom>
          <a:noFill/>
        </p:spPr>
        <p:txBody>
          <a:bodyPr wrap="none" lIns="0" tIns="0" rIns="0" bIns="0" rtlCol="0">
            <a:spAutoFit/>
          </a:bodyPr>
          <a:lstStyle/>
          <a:p>
            <a:pPr>
              <a:lnSpc>
                <a:spcPct val="90000"/>
              </a:lnSpc>
            </a:pPr>
            <a:r>
              <a:rPr lang="en-GB" sz="5400" b="1" spc="-50" dirty="0">
                <a:latin typeface="Network Rail Sans" panose="02000000040000020004" pitchFamily="2" charset="77"/>
              </a:rPr>
              <a:t>Ride the </a:t>
            </a:r>
            <a:br>
              <a:rPr lang="en-GB" sz="5400" b="1" spc="-50" dirty="0">
                <a:latin typeface="Network Rail Sans" panose="02000000040000020004" pitchFamily="2" charset="77"/>
              </a:rPr>
            </a:br>
            <a:r>
              <a:rPr lang="en-GB" sz="5400" b="1" spc="-50" dirty="0">
                <a:latin typeface="Network Rail Sans" panose="02000000040000020004" pitchFamily="2" charset="77"/>
              </a:rPr>
              <a:t>escalator </a:t>
            </a:r>
            <a:br>
              <a:rPr lang="en-GB" sz="5400" b="1" spc="-50" dirty="0">
                <a:latin typeface="Network Rail Sans" panose="02000000040000020004" pitchFamily="2" charset="77"/>
              </a:rPr>
            </a:br>
            <a:r>
              <a:rPr lang="en-GB" sz="5400" b="1" spc="-50" dirty="0">
                <a:latin typeface="Network Rail Sans" panose="02000000040000020004" pitchFamily="2" charset="77"/>
              </a:rPr>
              <a:t>like a pro!</a:t>
            </a:r>
          </a:p>
        </p:txBody>
      </p:sp>
      <p:sp>
        <p:nvSpPr>
          <p:cNvPr id="5" name="TextBox 4">
            <a:extLst>
              <a:ext uri="{FF2B5EF4-FFF2-40B4-BE49-F238E27FC236}">
                <a16:creationId xmlns:a16="http://schemas.microsoft.com/office/drawing/2014/main" id="{39AA4132-FC18-5611-CA52-171CA8F3ACC4}"/>
              </a:ext>
            </a:extLst>
          </p:cNvPr>
          <p:cNvSpPr txBox="1"/>
          <p:nvPr/>
        </p:nvSpPr>
        <p:spPr>
          <a:xfrm>
            <a:off x="704382" y="3508302"/>
            <a:ext cx="1985480" cy="387798"/>
          </a:xfrm>
          <a:prstGeom prst="rect">
            <a:avLst/>
          </a:prstGeom>
          <a:noFill/>
        </p:spPr>
        <p:txBody>
          <a:bodyPr wrap="none" lIns="0" tIns="0" rIns="0" bIns="0" rtlCol="0">
            <a:spAutoFit/>
          </a:bodyPr>
          <a:lstStyle/>
          <a:p>
            <a:pPr>
              <a:lnSpc>
                <a:spcPct val="90000"/>
              </a:lnSpc>
            </a:pPr>
            <a:r>
              <a:rPr lang="en-GB" sz="2800" spc="-50" dirty="0">
                <a:latin typeface="Network Rail Sans" panose="02000000040000020004" pitchFamily="2" charset="77"/>
              </a:rPr>
              <a:t>It’s as easy as</a:t>
            </a:r>
          </a:p>
        </p:txBody>
      </p:sp>
      <p:sp>
        <p:nvSpPr>
          <p:cNvPr id="6" name="Rectangle 5">
            <a:extLst>
              <a:ext uri="{FF2B5EF4-FFF2-40B4-BE49-F238E27FC236}">
                <a16:creationId xmlns:a16="http://schemas.microsoft.com/office/drawing/2014/main" id="{6DEC0A72-38CE-0AA4-257D-057CE4482DA4}"/>
              </a:ext>
            </a:extLst>
          </p:cNvPr>
          <p:cNvSpPr/>
          <p:nvPr/>
        </p:nvSpPr>
        <p:spPr>
          <a:xfrm rot="-300000">
            <a:off x="2829392" y="3405350"/>
            <a:ext cx="560643" cy="560643"/>
          </a:xfrm>
          <a:prstGeom prst="rect">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Network Rail Sans" panose="02000000040000020004" pitchFamily="2" charset="77"/>
              </a:rPr>
              <a:t>1</a:t>
            </a:r>
          </a:p>
        </p:txBody>
      </p:sp>
      <p:sp>
        <p:nvSpPr>
          <p:cNvPr id="7" name="Rectangle 6">
            <a:extLst>
              <a:ext uri="{FF2B5EF4-FFF2-40B4-BE49-F238E27FC236}">
                <a16:creationId xmlns:a16="http://schemas.microsoft.com/office/drawing/2014/main" id="{FA5DAB70-81C3-C855-4132-84856CD1AC10}"/>
              </a:ext>
            </a:extLst>
          </p:cNvPr>
          <p:cNvSpPr/>
          <p:nvPr/>
        </p:nvSpPr>
        <p:spPr>
          <a:xfrm rot="300000">
            <a:off x="3343293" y="3227980"/>
            <a:ext cx="560643" cy="560643"/>
          </a:xfrm>
          <a:prstGeom prst="rect">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Network Rail Sans" panose="02000000040000020004" pitchFamily="2" charset="77"/>
              </a:rPr>
              <a:t>2</a:t>
            </a:r>
          </a:p>
        </p:txBody>
      </p:sp>
      <p:sp>
        <p:nvSpPr>
          <p:cNvPr id="8" name="Rectangle 7">
            <a:extLst>
              <a:ext uri="{FF2B5EF4-FFF2-40B4-BE49-F238E27FC236}">
                <a16:creationId xmlns:a16="http://schemas.microsoft.com/office/drawing/2014/main" id="{E41C8190-9572-8952-E31A-44A7F5AF68A3}"/>
              </a:ext>
            </a:extLst>
          </p:cNvPr>
          <p:cNvSpPr/>
          <p:nvPr/>
        </p:nvSpPr>
        <p:spPr>
          <a:xfrm rot="-180000">
            <a:off x="3834189" y="3444398"/>
            <a:ext cx="560643" cy="560643"/>
          </a:xfrm>
          <a:prstGeom prst="rect">
            <a:avLst/>
          </a:prstGeom>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b="1" dirty="0">
                <a:solidFill>
                  <a:schemeClr val="tx1"/>
                </a:solidFill>
                <a:latin typeface="Network Rail Sans" panose="02000000040000020004" pitchFamily="2" charset="77"/>
              </a:rPr>
              <a:t>3</a:t>
            </a:r>
          </a:p>
        </p:txBody>
      </p:sp>
      <p:sp>
        <p:nvSpPr>
          <p:cNvPr id="9" name="TextBox 8">
            <a:extLst>
              <a:ext uri="{FF2B5EF4-FFF2-40B4-BE49-F238E27FC236}">
                <a16:creationId xmlns:a16="http://schemas.microsoft.com/office/drawing/2014/main" id="{50FD2A96-3784-A313-B447-B4B60BA78AD7}"/>
              </a:ext>
            </a:extLst>
          </p:cNvPr>
          <p:cNvSpPr txBox="1"/>
          <p:nvPr/>
        </p:nvSpPr>
        <p:spPr>
          <a:xfrm>
            <a:off x="722778" y="5119772"/>
            <a:ext cx="2386935" cy="886397"/>
          </a:xfrm>
          <a:prstGeom prst="rect">
            <a:avLst/>
          </a:prstGeom>
          <a:noFill/>
        </p:spPr>
        <p:txBody>
          <a:bodyPr wrap="none" lIns="0" tIns="0" rIns="0" bIns="0" rtlCol="0">
            <a:spAutoFit/>
          </a:bodyPr>
          <a:lstStyle/>
          <a:p>
            <a:pPr>
              <a:lnSpc>
                <a:spcPct val="90000"/>
              </a:lnSpc>
            </a:pPr>
            <a:r>
              <a:rPr lang="en-GB" sz="3200" b="1" spc="-50" dirty="0">
                <a:latin typeface="Network Rail Sans" panose="02000000040000020004" pitchFamily="2" charset="77"/>
              </a:rPr>
              <a:t>Three steps </a:t>
            </a:r>
          </a:p>
          <a:p>
            <a:pPr>
              <a:lnSpc>
                <a:spcPct val="90000"/>
              </a:lnSpc>
            </a:pPr>
            <a:r>
              <a:rPr lang="en-GB" sz="3200" b="1" spc="-50" dirty="0">
                <a:latin typeface="Network Rail Sans" panose="02000000040000020004" pitchFamily="2" charset="77"/>
              </a:rPr>
              <a:t>to a safer ride</a:t>
            </a:r>
          </a:p>
        </p:txBody>
      </p:sp>
    </p:spTree>
    <p:extLst>
      <p:ext uri="{BB962C8B-B14F-4D97-AF65-F5344CB8AC3E}">
        <p14:creationId xmlns:p14="http://schemas.microsoft.com/office/powerpoint/2010/main" val="313826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theme1.xml><?xml version="1.0" encoding="utf-8"?>
<a:theme xmlns:a="http://schemas.openxmlformats.org/drawingml/2006/main" name="Office Theme">
  <a:themeElements>
    <a:clrScheme name="Custom 5">
      <a:dk1>
        <a:srgbClr val="482423"/>
      </a:dk1>
      <a:lt1>
        <a:srgbClr val="FBD066"/>
      </a:lt1>
      <a:dk2>
        <a:srgbClr val="0E2841"/>
      </a:dk2>
      <a:lt2>
        <a:srgbClr val="E8E8E8"/>
      </a:lt2>
      <a:accent1>
        <a:srgbClr val="F9B000"/>
      </a:accent1>
      <a:accent2>
        <a:srgbClr val="F69F20"/>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D74469755D404CAF67294386065CE6" ma:contentTypeVersion="19" ma:contentTypeDescription="Create a new document." ma:contentTypeScope="" ma:versionID="e62c2fdccc380b921267b96eeb2b5002">
  <xsd:schema xmlns:xsd="http://www.w3.org/2001/XMLSchema" xmlns:xs="http://www.w3.org/2001/XMLSchema" xmlns:p="http://schemas.microsoft.com/office/2006/metadata/properties" xmlns:ns2="b32badd2-b127-4600-b4f2-30434bc46cae" xmlns:ns3="f1b07ade-fed5-4dca-ba67-9d6f020a99b0" xmlns:ns4="af32717b-85d4-46b0-82d8-410bc3119485" targetNamespace="http://schemas.microsoft.com/office/2006/metadata/properties" ma:root="true" ma:fieldsID="84428d15c7780327937b2c26a42f864e" ns2:_="" ns3:_="" ns4:_="">
    <xsd:import namespace="b32badd2-b127-4600-b4f2-30434bc46cae"/>
    <xsd:import namespace="f1b07ade-fed5-4dca-ba67-9d6f020a99b0"/>
    <xsd:import namespace="af32717b-85d4-46b0-82d8-410bc31194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4:TaxCatchAll" minOccurs="0"/>
                <xsd:element ref="ns2:MediaServiceObjectDetectorVersions" minOccurs="0"/>
                <xsd:element ref="ns2:MediaServiceLocation"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2badd2-b127-4600-b4f2-30434bc46c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e89bcca-d77b-429e-a31c-3f7c234e701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1b07ade-fed5-4dca-ba67-9d6f020a99b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f32717b-85d4-46b0-82d8-410bc311948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821a2896-5d0b-4a0e-bafc-caba9aa7ad72}" ma:internalName="TaxCatchAll" ma:showField="CatchAllData" ma:web="f1b07ade-fed5-4dca-ba67-9d6f020a99b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32badd2-b127-4600-b4f2-30434bc46cae">
      <Terms xmlns="http://schemas.microsoft.com/office/infopath/2007/PartnerControls"/>
    </lcf76f155ced4ddcb4097134ff3c332f>
    <TaxCatchAll xmlns="af32717b-85d4-46b0-82d8-410bc3119485" xsi:nil="true"/>
  </documentManagement>
</p:properties>
</file>

<file path=customXml/itemProps1.xml><?xml version="1.0" encoding="utf-8"?>
<ds:datastoreItem xmlns:ds="http://schemas.openxmlformats.org/officeDocument/2006/customXml" ds:itemID="{0A24FC27-CB4C-4B9F-8FAF-21A36AE5B4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32badd2-b127-4600-b4f2-30434bc46cae"/>
    <ds:schemaRef ds:uri="f1b07ade-fed5-4dca-ba67-9d6f020a99b0"/>
    <ds:schemaRef ds:uri="af32717b-85d4-46b0-82d8-410bc31194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DD403B-AD15-466B-930F-C82C096D4592}">
  <ds:schemaRefs>
    <ds:schemaRef ds:uri="http://schemas.microsoft.com/sharepoint/v3/contenttype/forms"/>
  </ds:schemaRefs>
</ds:datastoreItem>
</file>

<file path=customXml/itemProps3.xml><?xml version="1.0" encoding="utf-8"?>
<ds:datastoreItem xmlns:ds="http://schemas.openxmlformats.org/officeDocument/2006/customXml" ds:itemID="{0DE73DCE-AE20-41B6-A6FF-404B758E7CF6}">
  <ds:schemaRefs>
    <ds:schemaRef ds:uri="http://purl.org/dc/elements/1.1/"/>
    <ds:schemaRef ds:uri="http://schemas.microsoft.com/office/2006/metadata/properties"/>
    <ds:schemaRef ds:uri="b32badd2-b127-4600-b4f2-30434bc46cae"/>
    <ds:schemaRef ds:uri="http://purl.org/dc/terms/"/>
    <ds:schemaRef ds:uri="http://schemas.microsoft.com/office/2006/documentManagement/types"/>
    <ds:schemaRef ds:uri="http://purl.org/dc/dcmitype/"/>
    <ds:schemaRef ds:uri="f1b07ade-fed5-4dca-ba67-9d6f020a99b0"/>
    <ds:schemaRef ds:uri="af32717b-85d4-46b0-82d8-410bc3119485"/>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TotalTime>
  <Words>308</Words>
  <Application>Microsoft Office PowerPoint</Application>
  <PresentationFormat>Widescreen</PresentationFormat>
  <Paragraphs>22</Paragraphs>
  <Slides>1</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Aptos</vt:lpstr>
      <vt:lpstr>Aptos Display</vt:lpstr>
      <vt:lpstr>Arial</vt:lpstr>
      <vt:lpstr>Network Rail Sans</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Sam Moore</dc:creator>
  <cp:lastModifiedBy>Louise Weston</cp:lastModifiedBy>
  <cp:revision>1</cp:revision>
  <dcterms:created xsi:type="dcterms:W3CDTF">2026-07-23T11:08:31Z</dcterms:created>
  <dcterms:modified xsi:type="dcterms:W3CDTF">2026-07-24T08:09:59Z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0x0101001DD74469755D404CAF67294386065CE6</vt:lpwstr>
  </property>
  <property fmtid="{D5CDD505-2E9C-101B-9397-08002B2CF9AE}" pid="3" name="MSIP_Label_8577031b-11bc-4db9-b655-7d79027ad570_Enabled">
    <vt:lpwstr>true</vt:lpwstr>
  </property>
  <property fmtid="{D5CDD505-2E9C-101B-9397-08002B2CF9AE}" pid="4" name="MSIP_Label_8577031b-11bc-4db9-b655-7d79027ad570_SetDate">
    <vt:lpwstr>2026-07-24T07:46:16Z</vt:lpwstr>
  </property>
  <property fmtid="{D5CDD505-2E9C-101B-9397-08002B2CF9AE}" pid="5" name="MSIP_Label_8577031b-11bc-4db9-b655-7d79027ad570_Method">
    <vt:lpwstr>Standard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5414c786-0c53-4500-ad81-2ae1f93f0697</vt:lpwstr>
  </property>
  <property fmtid="{D5CDD505-2E9C-101B-9397-08002B2CF9AE}" pid="9" name="MSIP_Label_8577031b-11bc-4db9-b655-7d79027ad570_ContentBits">
    <vt:lpwstr>1</vt:lpwstr>
  </property>
  <property fmtid="{D5CDD505-2E9C-101B-9397-08002B2CF9AE}" pid="10" name="MSIP_Label_8577031b-11bc-4db9-b655-7d79027ad570_Tag">
    <vt:lpwstr>10, 3, 0, 1</vt:lpwstr>
  </property>
  <property fmtid="{D5CDD505-2E9C-101B-9397-08002B2CF9AE}" pid="11" name="ClassificationContentMarkingHeaderLocations">
    <vt:lpwstr>Office Theme:8</vt:lpwstr>
  </property>
  <property fmtid="{D5CDD505-2E9C-101B-9397-08002B2CF9AE}" pid="12" name="ClassificationContentMarkingHeaderText">
    <vt:lpwstr>OFFICIAL</vt:lpwstr>
  </property>
  <property fmtid="{D5CDD505-2E9C-101B-9397-08002B2CF9AE}" pid="13" name="MediaServiceImageTags">
    <vt:lpwstr/>
  </property>
</Properties>
</file>